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Cuprum"/>
      <p:regular r:id="rId27"/>
      <p:bold r:id="rId28"/>
      <p:italic r:id="rId29"/>
      <p:boldItalic r:id="rId30"/>
    </p:embeddedFont>
    <p:embeddedFont>
      <p:font typeface="Fira Sans"/>
      <p:regular r:id="rId31"/>
      <p:bold r:id="rId32"/>
      <p:italic r:id="rId33"/>
      <p:boldItalic r:id="rId34"/>
    </p:embeddedFont>
    <p:embeddedFont>
      <p:font typeface="Fira Sans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Cuprum-bold.fntdata"/><Relationship Id="rId27" Type="http://schemas.openxmlformats.org/officeDocument/2006/relationships/font" Target="fonts/Cupr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upr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-regular.fntdata"/><Relationship Id="rId30" Type="http://schemas.openxmlformats.org/officeDocument/2006/relationships/font" Target="fonts/Cuprum-boldItalic.fntdata"/><Relationship Id="rId11" Type="http://schemas.openxmlformats.org/officeDocument/2006/relationships/slide" Target="slides/slide5.xml"/><Relationship Id="rId33" Type="http://schemas.openxmlformats.org/officeDocument/2006/relationships/font" Target="fonts/FiraSans-italic.fntdata"/><Relationship Id="rId10" Type="http://schemas.openxmlformats.org/officeDocument/2006/relationships/slide" Target="slides/slide4.xml"/><Relationship Id="rId32" Type="http://schemas.openxmlformats.org/officeDocument/2006/relationships/font" Target="fonts/FiraSans-bold.fntdata"/><Relationship Id="rId13" Type="http://schemas.openxmlformats.org/officeDocument/2006/relationships/slide" Target="slides/slide7.xml"/><Relationship Id="rId35" Type="http://schemas.openxmlformats.org/officeDocument/2006/relationships/font" Target="fonts/FiraSansLight-regular.fntdata"/><Relationship Id="rId12" Type="http://schemas.openxmlformats.org/officeDocument/2006/relationships/slide" Target="slides/slide6.xml"/><Relationship Id="rId34" Type="http://schemas.openxmlformats.org/officeDocument/2006/relationships/font" Target="fonts/FiraSans-boldItalic.fntdata"/><Relationship Id="rId15" Type="http://schemas.openxmlformats.org/officeDocument/2006/relationships/slide" Target="slides/slide9.xml"/><Relationship Id="rId37" Type="http://schemas.openxmlformats.org/officeDocument/2006/relationships/font" Target="fonts/FiraSansLight-italic.fntdata"/><Relationship Id="rId14" Type="http://schemas.openxmlformats.org/officeDocument/2006/relationships/slide" Target="slides/slide8.xml"/><Relationship Id="rId36" Type="http://schemas.openxmlformats.org/officeDocument/2006/relationships/font" Target="fonts/FiraSans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FiraSans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0512c32b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80512c32b3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7bbc9f2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a7bbc9f24f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7bbc9f24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a7bbc9f24f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7bbc9f24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a7bbc9f24f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7bbc9f2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a7bbc9f24f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7bbc9f24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a7bbc9f24f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7bbc9f24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a7bbc9f24f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0512c32b3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80512c32b3_2_3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0512c32b3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80512c32b3_2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0512c32b3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80512c32b3_2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0512c32b3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80512c32b3_2_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0512c32b3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80512c32b3_2_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0512c32b3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80512c32b3_2_3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0512c32b3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80512c32b3_2_3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7bbc9f2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a7bbc9f24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7bbc9f24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a7bbc9f24f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20871" y="3155712"/>
            <a:ext cx="2851874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-797775" y="2947076"/>
            <a:ext cx="2580340" cy="4341114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00" name="Google Shape;100;p17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01" name="Google Shape;101;p17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2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1550416" y="2595443"/>
            <a:ext cx="3934778" cy="4114800"/>
          </a:xfrm>
          <a:custGeom>
            <a:rect b="b" l="l" r="r" t="t"/>
            <a:pathLst>
              <a:path extrusionOk="0" h="8229600" w="7869555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-1683655">
            <a:off x="5563840" y="3946107"/>
            <a:ext cx="2474213" cy="1827825"/>
          </a:xfrm>
          <a:custGeom>
            <a:rect b="b" l="l" r="r" t="t"/>
            <a:pathLst>
              <a:path extrusionOk="0" h="2510444" w="3398232">
                <a:moveTo>
                  <a:pt x="0" y="0"/>
                </a:moveTo>
                <a:lnTo>
                  <a:pt x="3398232" y="0"/>
                </a:lnTo>
                <a:lnTo>
                  <a:pt x="3398232" y="2510444"/>
                </a:lnTo>
                <a:lnTo>
                  <a:pt x="0" y="2510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-777215" y="-1677974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67060" y="2285948"/>
            <a:ext cx="4950136" cy="4114800"/>
          </a:xfrm>
          <a:custGeom>
            <a:rect b="b" l="l" r="r" t="t"/>
            <a:pathLst>
              <a:path extrusionOk="0" h="8229600" w="9900271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241454">
            <a:off x="-463569" y="2911773"/>
            <a:ext cx="1602845" cy="1602845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518984" y="3372243"/>
            <a:ext cx="3934777" cy="4114800"/>
          </a:xfrm>
          <a:custGeom>
            <a:rect b="b" l="l" r="r" t="t"/>
            <a:pathLst>
              <a:path extrusionOk="0" h="8229600" w="7869555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>
            <a:off x="7650798" y="-117622"/>
            <a:ext cx="1429942" cy="1499873"/>
          </a:xfrm>
          <a:custGeom>
            <a:rect b="b" l="l" r="r" t="t"/>
            <a:pathLst>
              <a:path extrusionOk="0" h="2334432" w="2095153">
                <a:moveTo>
                  <a:pt x="0" y="0"/>
                </a:moveTo>
                <a:lnTo>
                  <a:pt x="2095152" y="0"/>
                </a:lnTo>
                <a:lnTo>
                  <a:pt x="2095152" y="2334432"/>
                </a:lnTo>
                <a:lnTo>
                  <a:pt x="0" y="233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 rot="-1878446">
            <a:off x="5940341" y="-1475331"/>
            <a:ext cx="4760382" cy="4117731"/>
          </a:xfrm>
          <a:custGeom>
            <a:rect b="b" l="l" r="r" t="t"/>
            <a:pathLst>
              <a:path extrusionOk="0" h="8229600" w="9513988">
                <a:moveTo>
                  <a:pt x="0" y="0"/>
                </a:moveTo>
                <a:lnTo>
                  <a:pt x="9513989" y="0"/>
                </a:lnTo>
                <a:lnTo>
                  <a:pt x="9513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" name="Google Shape;38;p6"/>
          <p:cNvSpPr/>
          <p:nvPr/>
        </p:nvSpPr>
        <p:spPr>
          <a:xfrm>
            <a:off x="-808052" y="2848176"/>
            <a:ext cx="3507806" cy="3512196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6779409" y="2884393"/>
            <a:ext cx="3934777" cy="4114800"/>
          </a:xfrm>
          <a:custGeom>
            <a:rect b="b" l="l" r="r" t="t"/>
            <a:pathLst>
              <a:path extrusionOk="0" h="8229600" w="7869555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" name="Google Shape;43;p7"/>
          <p:cNvSpPr/>
          <p:nvPr/>
        </p:nvSpPr>
        <p:spPr>
          <a:xfrm flipH="1" rot="3211846">
            <a:off x="594677" y="486459"/>
            <a:ext cx="461041" cy="734993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 rot="-6816777">
            <a:off x="6230005" y="-1960020"/>
            <a:ext cx="2270270" cy="4109087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/>
          <p:nvPr/>
        </p:nvSpPr>
        <p:spPr>
          <a:xfrm rot="-1878446">
            <a:off x="2369941" y="3740094"/>
            <a:ext cx="4760382" cy="4117731"/>
          </a:xfrm>
          <a:custGeom>
            <a:rect b="b" l="l" r="r" t="t"/>
            <a:pathLst>
              <a:path extrusionOk="0" h="8229600" w="9513988">
                <a:moveTo>
                  <a:pt x="0" y="0"/>
                </a:moveTo>
                <a:lnTo>
                  <a:pt x="9513989" y="0"/>
                </a:lnTo>
                <a:lnTo>
                  <a:pt x="9513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rot="3760058">
            <a:off x="5365532" y="177806"/>
            <a:ext cx="6257921" cy="4122405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-712125" y="1020576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-9677559">
            <a:off x="-1610212" y="3263901"/>
            <a:ext cx="6232071" cy="4105377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 rot="-2566445">
            <a:off x="8103815" y="2771656"/>
            <a:ext cx="2157953" cy="4120197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" name="Google Shape;60;p10"/>
          <p:cNvSpPr/>
          <p:nvPr/>
        </p:nvSpPr>
        <p:spPr>
          <a:xfrm>
            <a:off x="6355350" y="-1018233"/>
            <a:ext cx="1811289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 rot="1420942">
            <a:off x="-1136714" y="-1123577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3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23"/>
          <p:cNvSpPr/>
          <p:nvPr/>
        </p:nvSpPr>
        <p:spPr>
          <a:xfrm>
            <a:off x="203610" y="2893076"/>
            <a:ext cx="2851875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23"/>
          <p:cNvSpPr/>
          <p:nvPr/>
        </p:nvSpPr>
        <p:spPr>
          <a:xfrm>
            <a:off x="4936489" y="-1854253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23"/>
          <p:cNvSpPr/>
          <p:nvPr/>
        </p:nvSpPr>
        <p:spPr>
          <a:xfrm rot="-6041414">
            <a:off x="7019163" y="2706489"/>
            <a:ext cx="1602604" cy="1602604"/>
          </a:xfrm>
          <a:custGeom>
            <a:rect b="b" l="l" r="r" t="t"/>
            <a:pathLst>
              <a:path extrusionOk="0" h="3213856" w="3213856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23"/>
          <p:cNvSpPr/>
          <p:nvPr/>
        </p:nvSpPr>
        <p:spPr>
          <a:xfrm>
            <a:off x="4181963" y="345989"/>
            <a:ext cx="744495" cy="744495"/>
          </a:xfrm>
          <a:custGeom>
            <a:rect b="b" l="l" r="r" t="t"/>
            <a:pathLst>
              <a:path extrusionOk="0" h="1488989" w="1488989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3"/>
          <p:cNvSpPr txBox="1"/>
          <p:nvPr/>
        </p:nvSpPr>
        <p:spPr>
          <a:xfrm>
            <a:off x="989725" y="1090475"/>
            <a:ext cx="75981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24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rPr>
              <a:t>CSE 424: PATTERN RECOGNITION</a:t>
            </a:r>
            <a:endParaRPr sz="24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rPr>
              <a:t>Topic: Object Detection With Deep Learning: A Review</a:t>
            </a:r>
            <a:endParaRPr sz="24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 sz="2400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rPr>
              <a:t>Author: Zhong-Qiu Zhao, Peng Zheng, Shou-Tao Xu,  Xindong Wu</a:t>
            </a:r>
            <a:r>
              <a:rPr lang="en" sz="2400">
                <a:solidFill>
                  <a:srgbClr val="EFEFEF"/>
                </a:solidFill>
                <a:latin typeface="Cuprum"/>
                <a:ea typeface="Cuprum"/>
                <a:cs typeface="Cuprum"/>
                <a:sym typeface="Cuprum"/>
              </a:rPr>
              <a:t>                                                   </a:t>
            </a:r>
            <a:endParaRPr sz="2400">
              <a:solidFill>
                <a:srgbClr val="EFEFEF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 sz="2400">
                <a:solidFill>
                  <a:srgbClr val="EFEFEF"/>
                </a:solidFill>
                <a:latin typeface="Cuprum"/>
                <a:ea typeface="Cuprum"/>
                <a:cs typeface="Cuprum"/>
                <a:sym typeface="Cuprum"/>
              </a:rPr>
              <a:t>                                                  </a:t>
            </a:r>
            <a:endParaRPr sz="2400">
              <a:solidFill>
                <a:srgbClr val="EFEFEF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 sz="2400">
                <a:solidFill>
                  <a:srgbClr val="EFEFEF"/>
                </a:solidFill>
                <a:latin typeface="Cuprum"/>
                <a:ea typeface="Cuprum"/>
                <a:cs typeface="Cuprum"/>
                <a:sym typeface="Cuprum"/>
              </a:rPr>
              <a:t>                                        Presented by:</a:t>
            </a:r>
            <a:endParaRPr sz="2400">
              <a:solidFill>
                <a:srgbClr val="EFEFEF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 sz="2400">
                <a:solidFill>
                  <a:srgbClr val="EFEFEF"/>
                </a:solidFill>
                <a:latin typeface="Cuprum"/>
                <a:ea typeface="Cuprum"/>
                <a:cs typeface="Cuprum"/>
                <a:sym typeface="Cuprum"/>
              </a:rPr>
              <a:t>                                        </a:t>
            </a:r>
            <a:r>
              <a:rPr lang="en" sz="2400">
                <a:solidFill>
                  <a:srgbClr val="EFEFEF"/>
                </a:solidFill>
                <a:latin typeface="Cuprum"/>
                <a:ea typeface="Cuprum"/>
                <a:cs typeface="Cuprum"/>
                <a:sym typeface="Cuprum"/>
              </a:rPr>
              <a:t>N</a:t>
            </a:r>
            <a:r>
              <a:rPr lang="en" sz="2400">
                <a:solidFill>
                  <a:srgbClr val="EFEFEF"/>
                </a:solidFill>
                <a:latin typeface="Cuprum"/>
                <a:ea typeface="Cuprum"/>
                <a:cs typeface="Cuprum"/>
                <a:sym typeface="Cuprum"/>
              </a:rPr>
              <a:t>ishat Zerin</a:t>
            </a:r>
            <a:endParaRPr sz="2400">
              <a:solidFill>
                <a:srgbClr val="EFEFEF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 sz="2400">
                <a:solidFill>
                  <a:srgbClr val="EFEFEF"/>
                </a:solidFill>
                <a:latin typeface="Cuprum"/>
                <a:ea typeface="Cuprum"/>
                <a:cs typeface="Cuprum"/>
                <a:sym typeface="Cuprum"/>
              </a:rPr>
              <a:t>                                        23341114</a:t>
            </a:r>
            <a:endParaRPr sz="24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 sz="2400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rPr>
              <a:t>                                                          </a:t>
            </a:r>
            <a:endParaRPr sz="2400">
              <a:solidFill>
                <a:schemeClr val="lt1"/>
              </a:solidFill>
              <a:latin typeface="Cuprum"/>
              <a:ea typeface="Cuprum"/>
              <a:cs typeface="Cuprum"/>
              <a:sym typeface="Cup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 sz="5700">
                <a:solidFill>
                  <a:srgbClr val="EFEFEF"/>
                </a:solidFill>
                <a:latin typeface="Cuprum"/>
                <a:ea typeface="Cuprum"/>
                <a:cs typeface="Cuprum"/>
                <a:sym typeface="Cuprum"/>
              </a:rPr>
              <a:t>                                                          </a:t>
            </a:r>
            <a:endParaRPr sz="24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7" name="Google Shape;147;p23"/>
          <p:cNvSpPr/>
          <p:nvPr/>
        </p:nvSpPr>
        <p:spPr>
          <a:xfrm flipH="1" rot="-4136518">
            <a:off x="3670814" y="3953580"/>
            <a:ext cx="461449" cy="735644"/>
          </a:xfrm>
          <a:custGeom>
            <a:rect b="b" l="l" r="r" t="t"/>
            <a:pathLst>
              <a:path extrusionOk="0" h="1468482" w="921139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/>
          <p:nvPr/>
        </p:nvSpPr>
        <p:spPr>
          <a:xfrm>
            <a:off x="280045" y="514350"/>
            <a:ext cx="1226651" cy="1220517"/>
          </a:xfrm>
          <a:custGeom>
            <a:rect b="b" l="l" r="r" t="t"/>
            <a:pathLst>
              <a:path extrusionOk="0" h="2441034" w="2453301">
                <a:moveTo>
                  <a:pt x="0" y="0"/>
                </a:moveTo>
                <a:lnTo>
                  <a:pt x="2453301" y="0"/>
                </a:lnTo>
                <a:lnTo>
                  <a:pt x="2453301" y="2441034"/>
                </a:lnTo>
                <a:lnTo>
                  <a:pt x="0" y="2441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32"/>
          <p:cNvSpPr/>
          <p:nvPr/>
        </p:nvSpPr>
        <p:spPr>
          <a:xfrm rot="-6816777">
            <a:off x="7102155" y="2973105"/>
            <a:ext cx="2270270" cy="4109087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32"/>
          <p:cNvSpPr/>
          <p:nvPr/>
        </p:nvSpPr>
        <p:spPr>
          <a:xfrm>
            <a:off x="7384397" y="226189"/>
            <a:ext cx="1331365" cy="1065092"/>
          </a:xfrm>
          <a:custGeom>
            <a:rect b="b" l="l" r="r" t="t"/>
            <a:pathLst>
              <a:path extrusionOk="0" h="2130184" w="2662730">
                <a:moveTo>
                  <a:pt x="0" y="0"/>
                </a:moveTo>
                <a:lnTo>
                  <a:pt x="2662730" y="0"/>
                </a:lnTo>
                <a:lnTo>
                  <a:pt x="2662730" y="2130184"/>
                </a:lnTo>
                <a:lnTo>
                  <a:pt x="0" y="2130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32"/>
          <p:cNvSpPr txBox="1"/>
          <p:nvPr/>
        </p:nvSpPr>
        <p:spPr>
          <a:xfrm>
            <a:off x="4901633" y="1554515"/>
            <a:ext cx="352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38" name="Google Shape;238;p32"/>
          <p:cNvSpPr txBox="1"/>
          <p:nvPr/>
        </p:nvSpPr>
        <p:spPr>
          <a:xfrm>
            <a:off x="2306800" y="1662225"/>
            <a:ext cx="8267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Recent Research Hotspot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Advantages in Handling Challenges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Detailed Framework Review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Subproblems Addressed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Future Directions Proposed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4016581" y="243789"/>
            <a:ext cx="4613069" cy="2725905"/>
          </a:xfrm>
          <a:custGeom>
            <a:rect b="b" l="l" r="r" t="t"/>
            <a:pathLst>
              <a:path extrusionOk="0" h="5451809" w="9226138">
                <a:moveTo>
                  <a:pt x="0" y="0"/>
                </a:moveTo>
                <a:lnTo>
                  <a:pt x="9226138" y="0"/>
                </a:lnTo>
                <a:lnTo>
                  <a:pt x="9226138" y="5451808"/>
                </a:lnTo>
                <a:lnTo>
                  <a:pt x="0" y="5451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33"/>
          <p:cNvSpPr/>
          <p:nvPr/>
        </p:nvSpPr>
        <p:spPr>
          <a:xfrm>
            <a:off x="7640833" y="2842287"/>
            <a:ext cx="2851874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33"/>
          <p:cNvSpPr/>
          <p:nvPr/>
        </p:nvSpPr>
        <p:spPr>
          <a:xfrm>
            <a:off x="-3054290" y="-729802"/>
            <a:ext cx="4950136" cy="4114800"/>
          </a:xfrm>
          <a:custGeom>
            <a:rect b="b" l="l" r="r" t="t"/>
            <a:pathLst>
              <a:path extrusionOk="0" h="8229600" w="9900271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33"/>
          <p:cNvSpPr/>
          <p:nvPr/>
        </p:nvSpPr>
        <p:spPr>
          <a:xfrm>
            <a:off x="-225402" y="4082363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33"/>
          <p:cNvSpPr txBox="1"/>
          <p:nvPr/>
        </p:nvSpPr>
        <p:spPr>
          <a:xfrm>
            <a:off x="3177436" y="3176481"/>
            <a:ext cx="446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1030674" y="2305648"/>
            <a:ext cx="29859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</a:t>
            </a:r>
            <a:r>
              <a:rPr lang="en" sz="12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5</a:t>
            </a: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</a:t>
            </a:r>
            <a:endParaRPr sz="700"/>
          </a:p>
        </p:txBody>
      </p:sp>
      <p:sp>
        <p:nvSpPr>
          <p:cNvPr id="249" name="Google Shape;249;p33"/>
          <p:cNvSpPr txBox="1"/>
          <p:nvPr/>
        </p:nvSpPr>
        <p:spPr>
          <a:xfrm>
            <a:off x="2513532" y="4122150"/>
            <a:ext cx="2633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/>
          <p:nvPr/>
        </p:nvSpPr>
        <p:spPr>
          <a:xfrm>
            <a:off x="-3315576" y="-2613454"/>
            <a:ext cx="4920538" cy="4114800"/>
          </a:xfrm>
          <a:custGeom>
            <a:rect b="b" l="l" r="r" t="t"/>
            <a:pathLst>
              <a:path extrusionOk="0" h="8229600" w="9841076">
                <a:moveTo>
                  <a:pt x="0" y="0"/>
                </a:moveTo>
                <a:lnTo>
                  <a:pt x="9841076" y="0"/>
                </a:lnTo>
                <a:lnTo>
                  <a:pt x="98410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34"/>
          <p:cNvSpPr/>
          <p:nvPr/>
        </p:nvSpPr>
        <p:spPr>
          <a:xfrm>
            <a:off x="5948234" y="-336874"/>
            <a:ext cx="3657600" cy="1702447"/>
          </a:xfrm>
          <a:custGeom>
            <a:rect b="b" l="l" r="r" t="t"/>
            <a:pathLst>
              <a:path extrusionOk="0" h="3404893" w="7315200">
                <a:moveTo>
                  <a:pt x="0" y="0"/>
                </a:moveTo>
                <a:lnTo>
                  <a:pt x="7315200" y="0"/>
                </a:lnTo>
                <a:lnTo>
                  <a:pt x="7315200" y="3404894"/>
                </a:lnTo>
                <a:lnTo>
                  <a:pt x="0" y="3404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34"/>
          <p:cNvSpPr txBox="1"/>
          <p:nvPr/>
        </p:nvSpPr>
        <p:spPr>
          <a:xfrm>
            <a:off x="1273700" y="1501350"/>
            <a:ext cx="7287000" cy="3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➢"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Limitation/Critique 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the paper provides a comprehensive review of deep learning-based object detection frameworks, it may not cover all the latest advancements in the field, as the research in this area is rapidly evolving.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➢"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Limitation/Critique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does not provide any empirical evaluation of the reviewed frameworks, which could have provided more insights into their performance and limitations.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/>
          <p:nvPr/>
        </p:nvSpPr>
        <p:spPr>
          <a:xfrm>
            <a:off x="-3315576" y="-2613454"/>
            <a:ext cx="4920538" cy="4114800"/>
          </a:xfrm>
          <a:custGeom>
            <a:rect b="b" l="l" r="r" t="t"/>
            <a:pathLst>
              <a:path extrusionOk="0" h="8229600" w="9841076">
                <a:moveTo>
                  <a:pt x="0" y="0"/>
                </a:moveTo>
                <a:lnTo>
                  <a:pt x="9841076" y="0"/>
                </a:lnTo>
                <a:lnTo>
                  <a:pt x="98410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35"/>
          <p:cNvSpPr/>
          <p:nvPr/>
        </p:nvSpPr>
        <p:spPr>
          <a:xfrm>
            <a:off x="5948234" y="-336874"/>
            <a:ext cx="3657600" cy="1702447"/>
          </a:xfrm>
          <a:custGeom>
            <a:rect b="b" l="l" r="r" t="t"/>
            <a:pathLst>
              <a:path extrusionOk="0" h="3404893" w="7315200">
                <a:moveTo>
                  <a:pt x="0" y="0"/>
                </a:moveTo>
                <a:lnTo>
                  <a:pt x="7315200" y="0"/>
                </a:lnTo>
                <a:lnTo>
                  <a:pt x="7315200" y="3404894"/>
                </a:lnTo>
                <a:lnTo>
                  <a:pt x="0" y="3404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35"/>
          <p:cNvSpPr txBox="1"/>
          <p:nvPr/>
        </p:nvSpPr>
        <p:spPr>
          <a:xfrm>
            <a:off x="1234300" y="1245150"/>
            <a:ext cx="72870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➢"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 Limitation/Critique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does not provide an in-depth discussion of the challenges and limitations of deep learning-based object detection frameworks, which could have helped researchers and practitioners better understand the potential pitfalls and limitations of these approaches.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➢"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Fourth Limitation/Critique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does not discuss the ethical implications of deep learning-based object detection frameworks, which could have been an important consideration given the potential impact of these technologies on society.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/>
          <p:nvPr/>
        </p:nvSpPr>
        <p:spPr>
          <a:xfrm>
            <a:off x="4205671" y="332794"/>
            <a:ext cx="3782072" cy="3500136"/>
          </a:xfrm>
          <a:custGeom>
            <a:rect b="b" l="l" r="r" t="t"/>
            <a:pathLst>
              <a:path extrusionOk="0" h="7000272" w="7564144">
                <a:moveTo>
                  <a:pt x="0" y="0"/>
                </a:moveTo>
                <a:lnTo>
                  <a:pt x="7564144" y="0"/>
                </a:lnTo>
                <a:lnTo>
                  <a:pt x="7564144" y="7000272"/>
                </a:lnTo>
                <a:lnTo>
                  <a:pt x="0" y="7000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36"/>
          <p:cNvSpPr/>
          <p:nvPr/>
        </p:nvSpPr>
        <p:spPr>
          <a:xfrm>
            <a:off x="-1486112" y="-2249097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36"/>
          <p:cNvSpPr/>
          <p:nvPr/>
        </p:nvSpPr>
        <p:spPr>
          <a:xfrm>
            <a:off x="7086777" y="2262205"/>
            <a:ext cx="5396459" cy="4114800"/>
          </a:xfrm>
          <a:custGeom>
            <a:rect b="b" l="l" r="r" t="t"/>
            <a:pathLst>
              <a:path extrusionOk="0" h="8229600" w="10792918">
                <a:moveTo>
                  <a:pt x="0" y="0"/>
                </a:moveTo>
                <a:lnTo>
                  <a:pt x="10792919" y="0"/>
                </a:lnTo>
                <a:lnTo>
                  <a:pt x="107929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36"/>
          <p:cNvSpPr/>
          <p:nvPr/>
        </p:nvSpPr>
        <p:spPr>
          <a:xfrm>
            <a:off x="-620879" y="3677490"/>
            <a:ext cx="2477434" cy="1461686"/>
          </a:xfrm>
          <a:custGeom>
            <a:rect b="b" l="l" r="r" t="t"/>
            <a:pathLst>
              <a:path extrusionOk="0" h="2923371" w="4954867">
                <a:moveTo>
                  <a:pt x="0" y="0"/>
                </a:moveTo>
                <a:lnTo>
                  <a:pt x="4954867" y="0"/>
                </a:lnTo>
                <a:lnTo>
                  <a:pt x="4954867" y="2923372"/>
                </a:lnTo>
                <a:lnTo>
                  <a:pt x="0" y="2923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36"/>
          <p:cNvSpPr txBox="1"/>
          <p:nvPr/>
        </p:nvSpPr>
        <p:spPr>
          <a:xfrm>
            <a:off x="2065636" y="3371218"/>
            <a:ext cx="4463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Synthesis </a:t>
            </a:r>
            <a:endParaRPr b="1"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1856549" y="1303136"/>
            <a:ext cx="2985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</a:t>
            </a:r>
            <a:r>
              <a:rPr lang="en" sz="12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6</a:t>
            </a: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</a:t>
            </a:r>
            <a:endParaRPr sz="700"/>
          </a:p>
        </p:txBody>
      </p:sp>
      <p:sp>
        <p:nvSpPr>
          <p:cNvPr id="274" name="Google Shape;274;p36"/>
          <p:cNvSpPr txBox="1"/>
          <p:nvPr/>
        </p:nvSpPr>
        <p:spPr>
          <a:xfrm>
            <a:off x="1409934" y="4250300"/>
            <a:ext cx="2477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280045" y="514350"/>
            <a:ext cx="1226651" cy="1220517"/>
          </a:xfrm>
          <a:custGeom>
            <a:rect b="b" l="l" r="r" t="t"/>
            <a:pathLst>
              <a:path extrusionOk="0" h="2441034" w="2453301">
                <a:moveTo>
                  <a:pt x="0" y="0"/>
                </a:moveTo>
                <a:lnTo>
                  <a:pt x="2453301" y="0"/>
                </a:lnTo>
                <a:lnTo>
                  <a:pt x="2453301" y="2441034"/>
                </a:lnTo>
                <a:lnTo>
                  <a:pt x="0" y="2441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37"/>
          <p:cNvSpPr/>
          <p:nvPr/>
        </p:nvSpPr>
        <p:spPr>
          <a:xfrm rot="-6816777">
            <a:off x="7102155" y="2973105"/>
            <a:ext cx="2270270" cy="4109087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37"/>
          <p:cNvSpPr/>
          <p:nvPr/>
        </p:nvSpPr>
        <p:spPr>
          <a:xfrm>
            <a:off x="7384397" y="226189"/>
            <a:ext cx="1331365" cy="1065092"/>
          </a:xfrm>
          <a:custGeom>
            <a:rect b="b" l="l" r="r" t="t"/>
            <a:pathLst>
              <a:path extrusionOk="0" h="2130184" w="2662730">
                <a:moveTo>
                  <a:pt x="0" y="0"/>
                </a:moveTo>
                <a:lnTo>
                  <a:pt x="2662730" y="0"/>
                </a:lnTo>
                <a:lnTo>
                  <a:pt x="2662730" y="2130184"/>
                </a:lnTo>
                <a:lnTo>
                  <a:pt x="0" y="2130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37"/>
          <p:cNvSpPr txBox="1"/>
          <p:nvPr/>
        </p:nvSpPr>
        <p:spPr>
          <a:xfrm>
            <a:off x="4901633" y="1554515"/>
            <a:ext cx="352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3" name="Google Shape;283;p37"/>
          <p:cNvSpPr txBox="1"/>
          <p:nvPr/>
        </p:nvSpPr>
        <p:spPr>
          <a:xfrm>
            <a:off x="1833825" y="887775"/>
            <a:ext cx="82677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Substantial Implications for the Field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Diverse Environment Challenges Addressed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Temporal Information Integration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Emphasis on Ethical Considerations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nsights into Specific Tasks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➢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Comprehensive and Specialized Applications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/>
          <p:nvPr/>
        </p:nvSpPr>
        <p:spPr>
          <a:xfrm rot="-9674865">
            <a:off x="-1620315" y="3250632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38"/>
          <p:cNvSpPr/>
          <p:nvPr/>
        </p:nvSpPr>
        <p:spPr>
          <a:xfrm rot="2804813">
            <a:off x="5762848" y="-1475827"/>
            <a:ext cx="6246376" cy="4114800"/>
          </a:xfrm>
          <a:custGeom>
            <a:rect b="b" l="l" r="r" t="t"/>
            <a:pathLst>
              <a:path extrusionOk="0"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8"/>
          <p:cNvSpPr/>
          <p:nvPr/>
        </p:nvSpPr>
        <p:spPr>
          <a:xfrm rot="-2573714">
            <a:off x="6591349" y="2755055"/>
            <a:ext cx="2155126" cy="4114800"/>
          </a:xfrm>
          <a:custGeom>
            <a:rect b="b" l="l" r="r" t="t"/>
            <a:pathLst>
              <a:path extrusionOk="0" h="8229600" w="4310253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38"/>
          <p:cNvSpPr/>
          <p:nvPr/>
        </p:nvSpPr>
        <p:spPr>
          <a:xfrm>
            <a:off x="740850" y="317267"/>
            <a:ext cx="1811290" cy="1848255"/>
          </a:xfrm>
          <a:custGeom>
            <a:rect b="b" l="l" r="r" t="t"/>
            <a:pathLst>
              <a:path extrusionOk="0" h="3696510" w="3622579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38"/>
          <p:cNvSpPr/>
          <p:nvPr/>
        </p:nvSpPr>
        <p:spPr>
          <a:xfrm>
            <a:off x="514350" y="3732451"/>
            <a:ext cx="1682814" cy="822475"/>
          </a:xfrm>
          <a:custGeom>
            <a:rect b="b" l="l" r="r" t="t"/>
            <a:pathLst>
              <a:path extrusionOk="0" h="1644951" w="3365628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38"/>
          <p:cNvSpPr/>
          <p:nvPr/>
        </p:nvSpPr>
        <p:spPr>
          <a:xfrm rot="-8467240">
            <a:off x="6304118" y="439490"/>
            <a:ext cx="611174" cy="1183612"/>
          </a:xfrm>
          <a:custGeom>
            <a:rect b="b" l="l" r="r" t="t"/>
            <a:pathLst>
              <a:path extrusionOk="0" h="2367223" w="1222348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38"/>
          <p:cNvSpPr/>
          <p:nvPr/>
        </p:nvSpPr>
        <p:spPr>
          <a:xfrm>
            <a:off x="2964077" y="4298105"/>
            <a:ext cx="1028700" cy="1028700"/>
          </a:xfrm>
          <a:custGeom>
            <a:rect b="b" l="l" r="r" t="t"/>
            <a:pathLst>
              <a:path extrusionOk="0"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5" name="Google Shape;295;p38"/>
          <p:cNvGrpSpPr/>
          <p:nvPr/>
        </p:nvGrpSpPr>
        <p:grpSpPr>
          <a:xfrm>
            <a:off x="2413950" y="1976225"/>
            <a:ext cx="3925462" cy="1031298"/>
            <a:chOff x="-1619557" y="-294601"/>
            <a:chExt cx="10467900" cy="2750127"/>
          </a:xfrm>
        </p:grpSpPr>
        <p:sp>
          <p:nvSpPr>
            <p:cNvPr id="296" name="Google Shape;296;p38"/>
            <p:cNvSpPr txBox="1"/>
            <p:nvPr/>
          </p:nvSpPr>
          <p:spPr>
            <a:xfrm>
              <a:off x="-1619557" y="-294601"/>
              <a:ext cx="104679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60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Thank you!</a:t>
              </a:r>
              <a:endParaRPr sz="6000"/>
            </a:p>
          </p:txBody>
        </p:sp>
        <p:sp>
          <p:nvSpPr>
            <p:cNvPr id="297" name="Google Shape;297;p38"/>
            <p:cNvSpPr txBox="1"/>
            <p:nvPr/>
          </p:nvSpPr>
          <p:spPr>
            <a:xfrm>
              <a:off x="0" y="2168126"/>
              <a:ext cx="827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193" y="72200"/>
            <a:ext cx="5491819" cy="32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4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4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24"/>
          <p:cNvSpPr txBox="1"/>
          <p:nvPr/>
        </p:nvSpPr>
        <p:spPr>
          <a:xfrm>
            <a:off x="1211325" y="3382900"/>
            <a:ext cx="75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Motivation/purpose/aims/hypothesis</a:t>
            </a:r>
            <a:r>
              <a:rPr b="1" lang="en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1059974" y="1293411"/>
            <a:ext cx="29859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01.</a:t>
            </a:r>
            <a:endParaRPr sz="700"/>
          </a:p>
        </p:txBody>
      </p:sp>
      <p:sp>
        <p:nvSpPr>
          <p:cNvPr id="158" name="Google Shape;158;p24"/>
          <p:cNvSpPr txBox="1"/>
          <p:nvPr/>
        </p:nvSpPr>
        <p:spPr>
          <a:xfrm>
            <a:off x="2513536" y="4122150"/>
            <a:ext cx="2269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280045" y="514350"/>
            <a:ext cx="1226651" cy="1220517"/>
          </a:xfrm>
          <a:custGeom>
            <a:rect b="b" l="l" r="r" t="t"/>
            <a:pathLst>
              <a:path extrusionOk="0" h="2441034" w="2453301">
                <a:moveTo>
                  <a:pt x="0" y="0"/>
                </a:moveTo>
                <a:lnTo>
                  <a:pt x="2453301" y="0"/>
                </a:lnTo>
                <a:lnTo>
                  <a:pt x="2453301" y="2441034"/>
                </a:lnTo>
                <a:lnTo>
                  <a:pt x="0" y="2441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5"/>
          <p:cNvSpPr/>
          <p:nvPr/>
        </p:nvSpPr>
        <p:spPr>
          <a:xfrm rot="-6822524">
            <a:off x="7099441" y="2965270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5"/>
          <p:cNvSpPr/>
          <p:nvPr/>
        </p:nvSpPr>
        <p:spPr>
          <a:xfrm>
            <a:off x="7384397" y="226189"/>
            <a:ext cx="1331365" cy="1065092"/>
          </a:xfrm>
          <a:custGeom>
            <a:rect b="b" l="l" r="r" t="t"/>
            <a:pathLst>
              <a:path extrusionOk="0" h="2130184" w="2662730">
                <a:moveTo>
                  <a:pt x="0" y="0"/>
                </a:moveTo>
                <a:lnTo>
                  <a:pt x="2662730" y="0"/>
                </a:lnTo>
                <a:lnTo>
                  <a:pt x="2662730" y="2130184"/>
                </a:lnTo>
                <a:lnTo>
                  <a:pt x="0" y="2130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5"/>
          <p:cNvSpPr txBox="1"/>
          <p:nvPr/>
        </p:nvSpPr>
        <p:spPr>
          <a:xfrm>
            <a:off x="4901633" y="1554515"/>
            <a:ext cx="352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7" name="Google Shape;167;p25"/>
          <p:cNvSpPr txBox="1"/>
          <p:nvPr/>
        </p:nvSpPr>
        <p:spPr>
          <a:xfrm>
            <a:off x="1723700" y="1662225"/>
            <a:ext cx="6601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➢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Evolution of Object Detection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➢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Deep Learning Transformation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➢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Hypothesis: Deep Learning Enhancement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Char char="➢"/>
            </a:pPr>
            <a:r>
              <a:rPr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Benefit for Researchers and Practitioners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16581" y="243789"/>
            <a:ext cx="4613069" cy="2725905"/>
          </a:xfrm>
          <a:custGeom>
            <a:rect b="b" l="l" r="r" t="t"/>
            <a:pathLst>
              <a:path extrusionOk="0" h="5451809" w="9226138">
                <a:moveTo>
                  <a:pt x="0" y="0"/>
                </a:moveTo>
                <a:lnTo>
                  <a:pt x="9226138" y="0"/>
                </a:lnTo>
                <a:lnTo>
                  <a:pt x="9226138" y="5451808"/>
                </a:lnTo>
                <a:lnTo>
                  <a:pt x="0" y="5451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6"/>
          <p:cNvSpPr/>
          <p:nvPr/>
        </p:nvSpPr>
        <p:spPr>
          <a:xfrm>
            <a:off x="7640833" y="2842287"/>
            <a:ext cx="2851874" cy="2855444"/>
          </a:xfrm>
          <a:custGeom>
            <a:rect b="b" l="l" r="r" t="t"/>
            <a:pathLst>
              <a:path extrusionOk="0" h="5710887" w="5703749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6"/>
          <p:cNvSpPr/>
          <p:nvPr/>
        </p:nvSpPr>
        <p:spPr>
          <a:xfrm>
            <a:off x="-3054290" y="-729802"/>
            <a:ext cx="4950136" cy="4114800"/>
          </a:xfrm>
          <a:custGeom>
            <a:rect b="b" l="l" r="r" t="t"/>
            <a:pathLst>
              <a:path extrusionOk="0" h="8229600" w="9900271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26"/>
          <p:cNvSpPr/>
          <p:nvPr/>
        </p:nvSpPr>
        <p:spPr>
          <a:xfrm>
            <a:off x="-225402" y="4082363"/>
            <a:ext cx="2273427" cy="4114800"/>
          </a:xfrm>
          <a:custGeom>
            <a:rect b="b" l="l" r="r" t="t"/>
            <a:pathLst>
              <a:path extrusionOk="0" h="8229600" w="4546854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26"/>
          <p:cNvSpPr txBox="1"/>
          <p:nvPr/>
        </p:nvSpPr>
        <p:spPr>
          <a:xfrm>
            <a:off x="3177436" y="3343481"/>
            <a:ext cx="446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Contribution 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168624" y="2336548"/>
            <a:ext cx="29859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02.</a:t>
            </a:r>
            <a:endParaRPr sz="700"/>
          </a:p>
        </p:txBody>
      </p:sp>
      <p:sp>
        <p:nvSpPr>
          <p:cNvPr id="178" name="Google Shape;178;p26"/>
          <p:cNvSpPr txBox="1"/>
          <p:nvPr/>
        </p:nvSpPr>
        <p:spPr>
          <a:xfrm>
            <a:off x="2513532" y="4122150"/>
            <a:ext cx="2633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-3315576" y="-2613454"/>
            <a:ext cx="4920538" cy="4114800"/>
          </a:xfrm>
          <a:custGeom>
            <a:rect b="b" l="l" r="r" t="t"/>
            <a:pathLst>
              <a:path extrusionOk="0" h="8229600" w="9841076">
                <a:moveTo>
                  <a:pt x="0" y="0"/>
                </a:moveTo>
                <a:lnTo>
                  <a:pt x="9841076" y="0"/>
                </a:lnTo>
                <a:lnTo>
                  <a:pt x="98410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7"/>
          <p:cNvSpPr/>
          <p:nvPr/>
        </p:nvSpPr>
        <p:spPr>
          <a:xfrm>
            <a:off x="5948234" y="-336874"/>
            <a:ext cx="3657600" cy="1702447"/>
          </a:xfrm>
          <a:custGeom>
            <a:rect b="b" l="l" r="r" t="t"/>
            <a:pathLst>
              <a:path extrusionOk="0" h="3404893" w="7315200">
                <a:moveTo>
                  <a:pt x="0" y="0"/>
                </a:moveTo>
                <a:lnTo>
                  <a:pt x="7315200" y="0"/>
                </a:lnTo>
                <a:lnTo>
                  <a:pt x="7315200" y="3404894"/>
                </a:lnTo>
                <a:lnTo>
                  <a:pt x="0" y="3404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27"/>
          <p:cNvSpPr txBox="1"/>
          <p:nvPr/>
        </p:nvSpPr>
        <p:spPr>
          <a:xfrm>
            <a:off x="1726950" y="1680875"/>
            <a:ext cx="61440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Historical Context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Introduction of CNN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Generic Object Detection Architectures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Specific Task Reviews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Future Directions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4205671" y="332794"/>
            <a:ext cx="3782072" cy="3500136"/>
          </a:xfrm>
          <a:custGeom>
            <a:rect b="b" l="l" r="r" t="t"/>
            <a:pathLst>
              <a:path extrusionOk="0" h="7000272" w="7564144">
                <a:moveTo>
                  <a:pt x="0" y="0"/>
                </a:moveTo>
                <a:lnTo>
                  <a:pt x="7564144" y="0"/>
                </a:lnTo>
                <a:lnTo>
                  <a:pt x="7564144" y="7000272"/>
                </a:lnTo>
                <a:lnTo>
                  <a:pt x="0" y="7000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8"/>
          <p:cNvSpPr/>
          <p:nvPr/>
        </p:nvSpPr>
        <p:spPr>
          <a:xfrm>
            <a:off x="-1486112" y="-2249097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8"/>
          <p:cNvSpPr/>
          <p:nvPr/>
        </p:nvSpPr>
        <p:spPr>
          <a:xfrm>
            <a:off x="7086777" y="2262205"/>
            <a:ext cx="5396459" cy="4114800"/>
          </a:xfrm>
          <a:custGeom>
            <a:rect b="b" l="l" r="r" t="t"/>
            <a:pathLst>
              <a:path extrusionOk="0" h="8229600" w="10792918">
                <a:moveTo>
                  <a:pt x="0" y="0"/>
                </a:moveTo>
                <a:lnTo>
                  <a:pt x="10792919" y="0"/>
                </a:lnTo>
                <a:lnTo>
                  <a:pt x="107929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8"/>
          <p:cNvSpPr/>
          <p:nvPr/>
        </p:nvSpPr>
        <p:spPr>
          <a:xfrm>
            <a:off x="-620879" y="3677490"/>
            <a:ext cx="2477434" cy="1461686"/>
          </a:xfrm>
          <a:custGeom>
            <a:rect b="b" l="l" r="r" t="t"/>
            <a:pathLst>
              <a:path extrusionOk="0" h="2923371" w="4954867">
                <a:moveTo>
                  <a:pt x="0" y="0"/>
                </a:moveTo>
                <a:lnTo>
                  <a:pt x="4954867" y="0"/>
                </a:lnTo>
                <a:lnTo>
                  <a:pt x="4954867" y="2923372"/>
                </a:lnTo>
                <a:lnTo>
                  <a:pt x="0" y="2923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28"/>
          <p:cNvSpPr txBox="1"/>
          <p:nvPr/>
        </p:nvSpPr>
        <p:spPr>
          <a:xfrm>
            <a:off x="1856561" y="3371218"/>
            <a:ext cx="446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 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1856549" y="1303136"/>
            <a:ext cx="2985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03.</a:t>
            </a:r>
            <a:endParaRPr sz="700"/>
          </a:p>
        </p:txBody>
      </p:sp>
      <p:sp>
        <p:nvSpPr>
          <p:cNvPr id="196" name="Google Shape;196;p28"/>
          <p:cNvSpPr txBox="1"/>
          <p:nvPr/>
        </p:nvSpPr>
        <p:spPr>
          <a:xfrm>
            <a:off x="1409934" y="4250300"/>
            <a:ext cx="2477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 rot="-446623">
            <a:off x="7454411" y="281576"/>
            <a:ext cx="1308950" cy="956724"/>
          </a:xfrm>
          <a:custGeom>
            <a:rect b="b" l="l" r="r" t="t"/>
            <a:pathLst>
              <a:path extrusionOk="0" h="1906856" w="2608882">
                <a:moveTo>
                  <a:pt x="0" y="0"/>
                </a:moveTo>
                <a:lnTo>
                  <a:pt x="2608882" y="0"/>
                </a:lnTo>
                <a:lnTo>
                  <a:pt x="2608882" y="1906855"/>
                </a:lnTo>
                <a:lnTo>
                  <a:pt x="0" y="1906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29"/>
          <p:cNvSpPr/>
          <p:nvPr/>
        </p:nvSpPr>
        <p:spPr>
          <a:xfrm>
            <a:off x="-454288" y="37104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29"/>
          <p:cNvSpPr/>
          <p:nvPr/>
        </p:nvSpPr>
        <p:spPr>
          <a:xfrm>
            <a:off x="2791221" y="3961465"/>
            <a:ext cx="2351035" cy="1795603"/>
          </a:xfrm>
          <a:custGeom>
            <a:rect b="b" l="l" r="r" t="t"/>
            <a:pathLst>
              <a:path extrusionOk="0" h="3591207" w="4702071">
                <a:moveTo>
                  <a:pt x="0" y="0"/>
                </a:moveTo>
                <a:lnTo>
                  <a:pt x="4702071" y="0"/>
                </a:lnTo>
                <a:lnTo>
                  <a:pt x="4702071" y="3591207"/>
                </a:lnTo>
                <a:lnTo>
                  <a:pt x="0" y="3591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4" name="Google Shape;204;p29"/>
          <p:cNvGrpSpPr/>
          <p:nvPr/>
        </p:nvGrpSpPr>
        <p:grpSpPr>
          <a:xfrm>
            <a:off x="815762" y="1491026"/>
            <a:ext cx="3101400" cy="1790751"/>
            <a:chOff x="0" y="-133350"/>
            <a:chExt cx="8270400" cy="4775335"/>
          </a:xfrm>
        </p:grpSpPr>
        <p:sp>
          <p:nvSpPr>
            <p:cNvPr id="205" name="Google Shape;205;p29"/>
            <p:cNvSpPr txBox="1"/>
            <p:nvPr/>
          </p:nvSpPr>
          <p:spPr>
            <a:xfrm>
              <a:off x="0" y="-133350"/>
              <a:ext cx="827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6" name="Google Shape;206;p29"/>
            <p:cNvSpPr txBox="1"/>
            <p:nvPr/>
          </p:nvSpPr>
          <p:spPr>
            <a:xfrm>
              <a:off x="0" y="4354585"/>
              <a:ext cx="827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07" name="Google Shape;207;p29"/>
          <p:cNvSpPr txBox="1"/>
          <p:nvPr/>
        </p:nvSpPr>
        <p:spPr>
          <a:xfrm>
            <a:off x="383625" y="767250"/>
            <a:ext cx="8760300" cy="3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Literature Review: The authors conducted an extensive review of existing literature on object detection, deep learning, and related fields to gather relevant information, historical context, and current advancements in the domain.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Historical Overview: The paper provides a historical overview of deep learning, tracing its evolution and development over time, to establish the context for understanding the advancements in object detection.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Introduction of CNN: It involves presenting the basic architecture and advantages of Convolutional Neural Networks (CNN), a fundamental component of deep learning-based object detection frameworks.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 rot="-937874">
            <a:off x="7395534" y="379448"/>
            <a:ext cx="1307129" cy="955392"/>
          </a:xfrm>
          <a:custGeom>
            <a:rect b="b" l="l" r="r" t="t"/>
            <a:pathLst>
              <a:path extrusionOk="0" h="1906856" w="2608882">
                <a:moveTo>
                  <a:pt x="0" y="0"/>
                </a:moveTo>
                <a:lnTo>
                  <a:pt x="2608882" y="0"/>
                </a:lnTo>
                <a:lnTo>
                  <a:pt x="2608882" y="1906855"/>
                </a:lnTo>
                <a:lnTo>
                  <a:pt x="0" y="1906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0"/>
          <p:cNvSpPr/>
          <p:nvPr/>
        </p:nvSpPr>
        <p:spPr>
          <a:xfrm>
            <a:off x="-454288" y="37104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30"/>
          <p:cNvSpPr/>
          <p:nvPr/>
        </p:nvSpPr>
        <p:spPr>
          <a:xfrm>
            <a:off x="2791221" y="3961465"/>
            <a:ext cx="2351035" cy="1795603"/>
          </a:xfrm>
          <a:custGeom>
            <a:rect b="b" l="l" r="r" t="t"/>
            <a:pathLst>
              <a:path extrusionOk="0" h="3591207" w="4702071">
                <a:moveTo>
                  <a:pt x="0" y="0"/>
                </a:moveTo>
                <a:lnTo>
                  <a:pt x="4702071" y="0"/>
                </a:lnTo>
                <a:lnTo>
                  <a:pt x="4702071" y="3591207"/>
                </a:lnTo>
                <a:lnTo>
                  <a:pt x="0" y="3591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5" name="Google Shape;215;p30"/>
          <p:cNvGrpSpPr/>
          <p:nvPr/>
        </p:nvGrpSpPr>
        <p:grpSpPr>
          <a:xfrm>
            <a:off x="815762" y="1491026"/>
            <a:ext cx="3101400" cy="1790751"/>
            <a:chOff x="0" y="-133350"/>
            <a:chExt cx="8270400" cy="4775335"/>
          </a:xfrm>
        </p:grpSpPr>
        <p:sp>
          <p:nvSpPr>
            <p:cNvPr id="216" name="Google Shape;216;p30"/>
            <p:cNvSpPr txBox="1"/>
            <p:nvPr/>
          </p:nvSpPr>
          <p:spPr>
            <a:xfrm>
              <a:off x="0" y="-133350"/>
              <a:ext cx="827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7" name="Google Shape;217;p30"/>
            <p:cNvSpPr txBox="1"/>
            <p:nvPr/>
          </p:nvSpPr>
          <p:spPr>
            <a:xfrm>
              <a:off x="0" y="4354585"/>
              <a:ext cx="827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18" name="Google Shape;218;p30"/>
          <p:cNvSpPr txBox="1"/>
          <p:nvPr/>
        </p:nvSpPr>
        <p:spPr>
          <a:xfrm>
            <a:off x="363925" y="747550"/>
            <a:ext cx="8552700" cy="3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Analysis of Generic Object Detection Architectures: The paper analyzes typical generic object detection architectures, along with modifications and useful tricks to improve detection performance, providing insights into the underlying principles and techniques.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Specific Task Reviews: In addition to generic architectures, the paper surveys specific tasks such as salient object detection, face detection, and pedestrian detection, analyzing the application of deep learning in these specific domains.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Future Directions: The methodology includes proposing several promising future directions and tasks, serving as guidelines for future work in both object detection and relevant neural network-based learning systems.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193" y="72200"/>
            <a:ext cx="5491819" cy="32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-2190199" y="3809888"/>
            <a:ext cx="3551741" cy="3638147"/>
          </a:xfrm>
          <a:custGeom>
            <a:rect b="b" l="l" r="r" t="t"/>
            <a:pathLst>
              <a:path extrusionOk="0" h="7276294" w="7103482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31"/>
          <p:cNvSpPr/>
          <p:nvPr/>
        </p:nvSpPr>
        <p:spPr>
          <a:xfrm>
            <a:off x="328030" y="-304285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7" y="0"/>
                </a:lnTo>
                <a:lnTo>
                  <a:pt x="4134047" y="2439087"/>
                </a:lnTo>
                <a:lnTo>
                  <a:pt x="0" y="243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31"/>
          <p:cNvSpPr/>
          <p:nvPr/>
        </p:nvSpPr>
        <p:spPr>
          <a:xfrm>
            <a:off x="6440400" y="4533728"/>
            <a:ext cx="2067024" cy="1219544"/>
          </a:xfrm>
          <a:custGeom>
            <a:rect b="b" l="l" r="r" t="t"/>
            <a:pathLst>
              <a:path extrusionOk="0" h="2439088" w="4134047">
                <a:moveTo>
                  <a:pt x="0" y="0"/>
                </a:moveTo>
                <a:lnTo>
                  <a:pt x="4134046" y="0"/>
                </a:lnTo>
                <a:lnTo>
                  <a:pt x="4134046" y="2439088"/>
                </a:lnTo>
                <a:lnTo>
                  <a:pt x="0" y="243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31"/>
          <p:cNvSpPr txBox="1"/>
          <p:nvPr/>
        </p:nvSpPr>
        <p:spPr>
          <a:xfrm>
            <a:off x="1211325" y="3217300"/>
            <a:ext cx="756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1059974" y="1293411"/>
            <a:ext cx="2985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</a:t>
            </a:r>
            <a:r>
              <a:rPr lang="en" sz="12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4</a:t>
            </a:r>
            <a:r>
              <a:rPr b="0" i="0" lang="en" sz="125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</a:t>
            </a:r>
            <a:endParaRPr sz="700"/>
          </a:p>
        </p:txBody>
      </p:sp>
      <p:sp>
        <p:nvSpPr>
          <p:cNvPr id="229" name="Google Shape;229;p31"/>
          <p:cNvSpPr txBox="1"/>
          <p:nvPr/>
        </p:nvSpPr>
        <p:spPr>
          <a:xfrm>
            <a:off x="2513536" y="4122150"/>
            <a:ext cx="2269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FFFFF"/>
      </a:dk1>
      <a:lt1>
        <a:srgbClr val="6E27E1"/>
      </a:lt1>
      <a:dk2>
        <a:srgbClr val="FFFFFF"/>
      </a:dk2>
      <a:lt2>
        <a:srgbClr val="65DDF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